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sldIdLst>
    <p:sldId id="257" r:id="rId2"/>
    <p:sldId id="26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embeddedFontLst>
    <p:embeddedFont>
      <p:font typeface="A-OTF Shin Go Pro DB" panose="020B0400000000000000" pitchFamily="34" charset="-128"/>
      <p:regular r:id="rId13"/>
      <p:bold r:id="rId14"/>
    </p:embeddedFont>
    <p:embeddedFont>
      <p:font typeface="A-OTF Shin Go Pro L" panose="020B0400000000000000" pitchFamily="34" charset="-128"/>
      <p:regular r:id="rId15"/>
    </p:embeddedFont>
    <p:embeddedFont>
      <p:font typeface="A-OTF Shin Go Pro R" panose="020B0400000000000000" pitchFamily="34" charset="-128"/>
      <p:regular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2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77"/>
  </p:normalViewPr>
  <p:slideViewPr>
    <p:cSldViewPr snapToGrid="0">
      <p:cViewPr varScale="1">
        <p:scale>
          <a:sx n="101" d="100"/>
          <a:sy n="101" d="100"/>
        </p:scale>
        <p:origin x="1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9325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1181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557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6301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0167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16924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7374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2095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4841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466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6097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494A6-83FA-B247-B788-C04D14CA89AD}" type="datetimeFigureOut">
              <a:rPr kumimoji="1" lang="ja-JP" altLang="en-US" smtClean="0"/>
              <a:t>2024/9/8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6411B-AC2A-4D4F-A526-CE8B0DF6178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183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158F374-0293-B5F4-286F-18475E321AA3}"/>
              </a:ext>
            </a:extLst>
          </p:cNvPr>
          <p:cNvSpPr/>
          <p:nvPr/>
        </p:nvSpPr>
        <p:spPr>
          <a:xfrm>
            <a:off x="0" y="6564085"/>
            <a:ext cx="9144000" cy="293915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八戸工業高等専門学校産業システム工学科電気情報工学コース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		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2024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年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月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日（木）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E14501B-05FF-5BAC-862D-720B209729C6}"/>
              </a:ext>
            </a:extLst>
          </p:cNvPr>
          <p:cNvSpPr/>
          <p:nvPr/>
        </p:nvSpPr>
        <p:spPr>
          <a:xfrm>
            <a:off x="0" y="0"/>
            <a:ext cx="9144000" cy="799420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kumimoji="1" lang="en-US" altLang="ja-JP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1. </a:t>
            </a:r>
            <a:r>
              <a:rPr kumimoji="1" lang="ja-JP" altLang="en-US" sz="28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課題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641AEB7-1714-0E12-3F22-12E85E488173}"/>
              </a:ext>
            </a:extLst>
          </p:cNvPr>
          <p:cNvSpPr txBox="1"/>
          <p:nvPr/>
        </p:nvSpPr>
        <p:spPr>
          <a:xfrm>
            <a:off x="364966" y="1338942"/>
            <a:ext cx="84140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付図のようなシミュレータを作成し、課題は</a:t>
            </a:r>
            <a:r>
              <a:rPr kumimoji="1" lang="en-US" altLang="ja-JP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8</a:t>
            </a:r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個の数の積和演算をパイプライン処理で計算する。但し、数値は２の補数表現されているものとする。乗算器は関数として定義すること。なお、その</a:t>
            </a:r>
            <a:r>
              <a:rPr kumimoji="1" lang="en-US" altLang="ja-JP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GUI</a:t>
            </a:r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を作成すること。</a:t>
            </a:r>
            <a:endParaRPr kumimoji="1" lang="en-US" altLang="ja-JP" dirty="0"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</p:txBody>
      </p:sp>
      <p:pic>
        <p:nvPicPr>
          <p:cNvPr id="12" name="図 11" descr="ダイアグラム&#10;&#10;自動的に生成された説明">
            <a:extLst>
              <a:ext uri="{FF2B5EF4-FFF2-40B4-BE49-F238E27FC236}">
                <a16:creationId xmlns:a16="http://schemas.microsoft.com/office/drawing/2014/main" id="{441724F6-1966-79B6-94AA-71F3357AD1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479" y="2309962"/>
            <a:ext cx="6844554" cy="399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976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B5D5614-1E2D-0A74-5FDE-30B1E1155A21}"/>
              </a:ext>
            </a:extLst>
          </p:cNvPr>
          <p:cNvSpPr/>
          <p:nvPr/>
        </p:nvSpPr>
        <p:spPr>
          <a:xfrm>
            <a:off x="0" y="6564085"/>
            <a:ext cx="9144000" cy="293915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八戸工業高等専門学校産業システム工学科電気情報工学コース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		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2024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年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月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日（木）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234AFAC-8618-8C93-20A1-FA7DA2916AA9}"/>
              </a:ext>
            </a:extLst>
          </p:cNvPr>
          <p:cNvSpPr/>
          <p:nvPr/>
        </p:nvSpPr>
        <p:spPr>
          <a:xfrm>
            <a:off x="0" y="0"/>
            <a:ext cx="9144000" cy="799420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kumimoji="1" lang="ja-JP" altLang="en-US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８</a:t>
            </a:r>
            <a:r>
              <a:rPr kumimoji="1" lang="en-US" altLang="ja-JP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. </a:t>
            </a:r>
            <a:r>
              <a:rPr kumimoji="1" lang="ja-JP" altLang="en-US" sz="28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実行結果の例</a:t>
            </a:r>
          </a:p>
        </p:txBody>
      </p:sp>
      <p:pic>
        <p:nvPicPr>
          <p:cNvPr id="51" name="図 50">
            <a:extLst>
              <a:ext uri="{FF2B5EF4-FFF2-40B4-BE49-F238E27FC236}">
                <a16:creationId xmlns:a16="http://schemas.microsoft.com/office/drawing/2014/main" id="{9717A0C1-DDB4-879E-616A-3739B5C5B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4" y="1015447"/>
            <a:ext cx="6239251" cy="3685587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0B3AB096-A27B-74A1-AAD5-A23F0E1C9F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874" y="4809049"/>
            <a:ext cx="3457575" cy="1647021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5F4565B-2AFC-E379-F179-29F03E957B23}"/>
              </a:ext>
            </a:extLst>
          </p:cNvPr>
          <p:cNvSpPr txBox="1"/>
          <p:nvPr/>
        </p:nvSpPr>
        <p:spPr>
          <a:xfrm>
            <a:off x="6382125" y="1552800"/>
            <a:ext cx="24780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A: 1 2 3 4 5 6 7 8</a:t>
            </a:r>
          </a:p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B: 2 2 2 2 2 2 2 2</a:t>
            </a: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4AA20100-6E84-A818-6560-D39EE5C001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2125" y="2559687"/>
            <a:ext cx="1362512" cy="905467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D5E47F3-5923-5377-FF46-45C322622BBE}"/>
              </a:ext>
            </a:extLst>
          </p:cNvPr>
          <p:cNvSpPr txBox="1"/>
          <p:nvPr/>
        </p:nvSpPr>
        <p:spPr>
          <a:xfrm>
            <a:off x="6382125" y="3953595"/>
            <a:ext cx="247809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 + 4 + 6 + 8 + 10 + 12 + 14 + 16 </a:t>
            </a:r>
          </a:p>
          <a:p>
            <a:endParaRPr kumimoji="1" lang="en-US" altLang="ja-JP" dirty="0"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= 20 + 22 + 30</a:t>
            </a: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=72</a:t>
            </a:r>
          </a:p>
        </p:txBody>
      </p:sp>
    </p:spTree>
    <p:extLst>
      <p:ext uri="{BB962C8B-B14F-4D97-AF65-F5344CB8AC3E}">
        <p14:creationId xmlns:p14="http://schemas.microsoft.com/office/powerpoint/2010/main" val="99348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B5D5614-1E2D-0A74-5FDE-30B1E1155A21}"/>
              </a:ext>
            </a:extLst>
          </p:cNvPr>
          <p:cNvSpPr/>
          <p:nvPr/>
        </p:nvSpPr>
        <p:spPr>
          <a:xfrm>
            <a:off x="0" y="6564085"/>
            <a:ext cx="9144000" cy="293915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八戸工業高等専門学校産業システム工学科電気情報工学コース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		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2024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年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月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日（木）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234AFAC-8618-8C93-20A1-FA7DA2916AA9}"/>
              </a:ext>
            </a:extLst>
          </p:cNvPr>
          <p:cNvSpPr/>
          <p:nvPr/>
        </p:nvSpPr>
        <p:spPr>
          <a:xfrm>
            <a:off x="0" y="0"/>
            <a:ext cx="9144000" cy="799420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kumimoji="1" lang="ja-JP" altLang="en-US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９</a:t>
            </a:r>
            <a:r>
              <a:rPr kumimoji="1" lang="en-US" altLang="ja-JP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. </a:t>
            </a:r>
            <a:r>
              <a:rPr kumimoji="1" lang="ja-JP" altLang="en-US" sz="28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考察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EEB1CC81-28A6-54FF-2804-BB5D040CA539}"/>
              </a:ext>
            </a:extLst>
          </p:cNvPr>
          <p:cNvSpPr txBox="1"/>
          <p:nvPr/>
        </p:nvSpPr>
        <p:spPr>
          <a:xfrm>
            <a:off x="829371" y="131827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>
                <a:solidFill>
                  <a:srgbClr val="6326FF"/>
                </a:solidFill>
                <a:latin typeface="A-OTF Shin Go Pro DB" panose="020B0400000000000000" pitchFamily="34" charset="-128"/>
                <a:ea typeface="A-OTF Shin Go Pro DB" panose="020B0400000000000000" pitchFamily="34" charset="-128"/>
              </a:rPr>
              <a:t>実績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BF5066E-DD29-DCCF-9EE2-071D1DB14A6F}"/>
              </a:ext>
            </a:extLst>
          </p:cNvPr>
          <p:cNvSpPr txBox="1"/>
          <p:nvPr/>
        </p:nvSpPr>
        <p:spPr>
          <a:xfrm>
            <a:off x="5533451" y="1323350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b="1">
                <a:solidFill>
                  <a:srgbClr val="6326FF"/>
                </a:solidFill>
                <a:latin typeface="A-OTF Shin Go Pro DB" panose="020B0400000000000000" pitchFamily="34" charset="-128"/>
                <a:ea typeface="A-OTF Shin Go Pro DB" panose="020B0400000000000000" pitchFamily="34" charset="-128"/>
              </a:rPr>
              <a:t>改善点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46694BF-069D-693D-D349-094C06BC9F78}"/>
              </a:ext>
            </a:extLst>
          </p:cNvPr>
          <p:cNvSpPr txBox="1"/>
          <p:nvPr/>
        </p:nvSpPr>
        <p:spPr>
          <a:xfrm>
            <a:off x="5533451" y="2304961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GUI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の細かいところの修正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506F2B3-0B33-B47F-9027-CAC5DE702D0E}"/>
              </a:ext>
            </a:extLst>
          </p:cNvPr>
          <p:cNvSpPr txBox="1"/>
          <p:nvPr/>
        </p:nvSpPr>
        <p:spPr>
          <a:xfrm>
            <a:off x="829371" y="2304962"/>
            <a:ext cx="335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C++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を学び、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Qt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と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OpenCV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を大変勉強になりました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20A76F7-38BB-977A-CE62-BEB237634A1D}"/>
              </a:ext>
            </a:extLst>
          </p:cNvPr>
          <p:cNvSpPr txBox="1"/>
          <p:nvPr/>
        </p:nvSpPr>
        <p:spPr>
          <a:xfrm>
            <a:off x="829371" y="3303417"/>
            <a:ext cx="335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比較的にわかりやすい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GUI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を作成できた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1956669-6094-91ED-1C10-7C3ABDC67849}"/>
              </a:ext>
            </a:extLst>
          </p:cNvPr>
          <p:cNvSpPr txBox="1"/>
          <p:nvPr/>
        </p:nvSpPr>
        <p:spPr>
          <a:xfrm>
            <a:off x="5533451" y="3303417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メモリ管理などの実装</a:t>
            </a:r>
          </a:p>
        </p:txBody>
      </p:sp>
    </p:spTree>
    <p:extLst>
      <p:ext uri="{BB962C8B-B14F-4D97-AF65-F5344CB8AC3E}">
        <p14:creationId xmlns:p14="http://schemas.microsoft.com/office/powerpoint/2010/main" val="2317863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158F374-0293-B5F4-286F-18475E321AA3}"/>
              </a:ext>
            </a:extLst>
          </p:cNvPr>
          <p:cNvSpPr/>
          <p:nvPr/>
        </p:nvSpPr>
        <p:spPr>
          <a:xfrm>
            <a:off x="0" y="6564085"/>
            <a:ext cx="9144000" cy="293915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八戸工業高等専門学校産業システム工学科電気情報工学コース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		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2024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年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月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日（木）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E14501B-05FF-5BAC-862D-720B209729C6}"/>
              </a:ext>
            </a:extLst>
          </p:cNvPr>
          <p:cNvSpPr/>
          <p:nvPr/>
        </p:nvSpPr>
        <p:spPr>
          <a:xfrm>
            <a:off x="0" y="0"/>
            <a:ext cx="9144000" cy="799420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kumimoji="1" lang="ja-JP" altLang="en-US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２</a:t>
            </a:r>
            <a:r>
              <a:rPr kumimoji="1" lang="en-US" altLang="ja-JP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. </a:t>
            </a:r>
            <a:r>
              <a:rPr kumimoji="1" lang="ja-JP" altLang="en-US" sz="28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各レジスタの使用目的</a:t>
            </a:r>
          </a:p>
        </p:txBody>
      </p:sp>
      <p:pic>
        <p:nvPicPr>
          <p:cNvPr id="3" name="図 2" descr="ダイアグラム&#10;&#10;自動的に生成された説明">
            <a:extLst>
              <a:ext uri="{FF2B5EF4-FFF2-40B4-BE49-F238E27FC236}">
                <a16:creationId xmlns:a16="http://schemas.microsoft.com/office/drawing/2014/main" id="{2B95C952-BAD0-18F8-46C1-0C38F71BC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073" y="799420"/>
            <a:ext cx="6844554" cy="3992657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4DC7555-0104-1615-EF10-F33AB13F239B}"/>
              </a:ext>
            </a:extLst>
          </p:cNvPr>
          <p:cNvSpPr txBox="1"/>
          <p:nvPr/>
        </p:nvSpPr>
        <p:spPr>
          <a:xfrm>
            <a:off x="641350" y="4939417"/>
            <a:ext cx="7861300" cy="1477328"/>
          </a:xfrm>
          <a:prstGeom prst="rect">
            <a:avLst/>
          </a:prstGeom>
          <a:noFill/>
          <a:ln>
            <a:solidFill>
              <a:srgbClr val="6326FF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MA1_reg: </a:t>
            </a:r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メモリ番地の指定</a:t>
            </a:r>
            <a:endParaRPr kumimoji="1" lang="en-US" altLang="ja-JP" dirty="0"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MA2_reg: </a:t>
            </a:r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メモリ番地の指定</a:t>
            </a:r>
            <a:endParaRPr kumimoji="1" lang="en-US" altLang="ja-JP" dirty="0"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MD1_reg: </a:t>
            </a:r>
            <a:r>
              <a:rPr kumimoji="1" lang="en-US" altLang="ja-JP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MA1_reg</a:t>
            </a:r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が指定しているメモリ番地の値を一時的に格納する</a:t>
            </a:r>
            <a:endParaRPr kumimoji="1" lang="en-US" altLang="ja-JP" dirty="0"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MD2_reg: </a:t>
            </a:r>
            <a:r>
              <a:rPr kumimoji="1" lang="en-US" altLang="ja-JP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MA2_reg</a:t>
            </a:r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が指定しているメモリ番地の値を一時的に格納する</a:t>
            </a:r>
            <a:endParaRPr kumimoji="1" lang="en-US" altLang="ja-JP" dirty="0"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en-US" altLang="ja-JP" dirty="0" err="1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A_reg</a:t>
            </a:r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: </a:t>
            </a:r>
            <a:r>
              <a:rPr kumimoji="1" lang="en-US" altLang="ja-JP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ALU</a:t>
            </a:r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の値を</a:t>
            </a:r>
            <a:r>
              <a:rPr kumimoji="1" lang="en-US" altLang="ja-JP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0</a:t>
            </a:r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に戻す</a:t>
            </a:r>
            <a:endParaRPr kumimoji="1" lang="en-US" altLang="ja-JP" dirty="0">
              <a:solidFill>
                <a:srgbClr val="6326FF"/>
              </a:solidFill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26090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158F374-0293-B5F4-286F-18475E321AA3}"/>
              </a:ext>
            </a:extLst>
          </p:cNvPr>
          <p:cNvSpPr/>
          <p:nvPr/>
        </p:nvSpPr>
        <p:spPr>
          <a:xfrm>
            <a:off x="0" y="6564085"/>
            <a:ext cx="9144000" cy="293915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八戸工業高等専門学校産業システム工学科電気情報工学コース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		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2024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年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月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日（木）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E14501B-05FF-5BAC-862D-720B209729C6}"/>
              </a:ext>
            </a:extLst>
          </p:cNvPr>
          <p:cNvSpPr/>
          <p:nvPr/>
        </p:nvSpPr>
        <p:spPr>
          <a:xfrm>
            <a:off x="0" y="0"/>
            <a:ext cx="9144000" cy="799420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kumimoji="1" lang="ja-JP" altLang="en-US" sz="28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３</a:t>
            </a:r>
            <a:r>
              <a:rPr kumimoji="1" lang="en-US" altLang="ja-JP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. </a:t>
            </a:r>
            <a:r>
              <a:rPr kumimoji="1" lang="ja-JP" altLang="en-US" sz="28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開発環境などの詳細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641AEB7-1714-0E12-3F22-12E85E488173}"/>
              </a:ext>
            </a:extLst>
          </p:cNvPr>
          <p:cNvSpPr txBox="1"/>
          <p:nvPr/>
        </p:nvSpPr>
        <p:spPr>
          <a:xfrm>
            <a:off x="364966" y="1338942"/>
            <a:ext cx="42070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IDE:</a:t>
            </a:r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　　　　　</a:t>
            </a:r>
            <a:r>
              <a:rPr kumimoji="1" lang="en-US" altLang="ja-JP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 </a:t>
            </a:r>
            <a:r>
              <a:rPr kumimoji="1" lang="en-US" altLang="ja-JP" dirty="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Visual Studio Code</a:t>
            </a:r>
          </a:p>
          <a:p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開発言語</a:t>
            </a:r>
            <a:r>
              <a:rPr kumimoji="1" lang="en-US" altLang="ja-JP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:</a:t>
            </a:r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　　　</a:t>
            </a:r>
            <a:r>
              <a:rPr kumimoji="1" lang="en-US" altLang="ja-JP" dirty="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C++</a:t>
            </a:r>
          </a:p>
          <a:p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ライブラリー</a:t>
            </a:r>
            <a:r>
              <a:rPr kumimoji="1" lang="en-US" altLang="ja-JP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:</a:t>
            </a:r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　</a:t>
            </a:r>
            <a:r>
              <a:rPr kumimoji="1" lang="en-US" altLang="ja-JP" dirty="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OpenCV4, Qt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61E6DE3-B52A-8D60-F7A6-BE87A3C28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9" y="1226848"/>
            <a:ext cx="1035424" cy="1035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D65FD0E-6303-237E-B60D-600A1528F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0861" y="1222277"/>
            <a:ext cx="844033" cy="1039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Qt (software) - Wikipedia">
            <a:extLst>
              <a:ext uri="{FF2B5EF4-FFF2-40B4-BE49-F238E27FC236}">
                <a16:creationId xmlns:a16="http://schemas.microsoft.com/office/drawing/2014/main" id="{82C31ECD-2625-04DA-D934-AAE255C46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332" y="1222277"/>
            <a:ext cx="1456448" cy="1039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ED40D10A-D7E4-6384-9550-ABF9C9A1D253}"/>
              </a:ext>
            </a:extLst>
          </p:cNvPr>
          <p:cNvSpPr txBox="1"/>
          <p:nvPr/>
        </p:nvSpPr>
        <p:spPr>
          <a:xfrm>
            <a:off x="364966" y="3059668"/>
            <a:ext cx="458544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ソースコード</a:t>
            </a:r>
            <a:r>
              <a:rPr kumimoji="1" lang="en-US" altLang="ja-JP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:	</a:t>
            </a:r>
            <a:r>
              <a:rPr kumimoji="1" lang="en-US" altLang="ja-JP" dirty="0" err="1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gui.cpp</a:t>
            </a:r>
            <a:endParaRPr kumimoji="1" lang="en-US" altLang="ja-JP" dirty="0">
              <a:solidFill>
                <a:srgbClr val="6326FF"/>
              </a:solidFill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				</a:t>
            </a:r>
            <a:r>
              <a:rPr kumimoji="1" lang="en-US" altLang="ja-JP" dirty="0" err="1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virhwm.cpp</a:t>
            </a:r>
            <a:endParaRPr kumimoji="1" lang="en-US" altLang="ja-JP" dirty="0">
              <a:solidFill>
                <a:srgbClr val="6326FF"/>
              </a:solidFill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34968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B5D5614-1E2D-0A74-5FDE-30B1E1155A21}"/>
              </a:ext>
            </a:extLst>
          </p:cNvPr>
          <p:cNvSpPr/>
          <p:nvPr/>
        </p:nvSpPr>
        <p:spPr>
          <a:xfrm>
            <a:off x="0" y="6564085"/>
            <a:ext cx="9144000" cy="293915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八戸工業高等専門学校産業システム工学科電気情報工学コース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		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2024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年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月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日（木）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234AFAC-8618-8C93-20A1-FA7DA2916AA9}"/>
              </a:ext>
            </a:extLst>
          </p:cNvPr>
          <p:cNvSpPr/>
          <p:nvPr/>
        </p:nvSpPr>
        <p:spPr>
          <a:xfrm>
            <a:off x="0" y="0"/>
            <a:ext cx="9144000" cy="799420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kumimoji="1" lang="ja-JP" altLang="en-US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４</a:t>
            </a:r>
            <a:r>
              <a:rPr kumimoji="1" lang="en-US" altLang="ja-JP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. </a:t>
            </a:r>
            <a:r>
              <a:rPr kumimoji="1" lang="en-US" altLang="ja-JP" sz="2800" dirty="0" err="1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gui.cpp</a:t>
            </a:r>
            <a:r>
              <a:rPr kumimoji="1" lang="ja-JP" altLang="en-US" sz="28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の内容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CDBE26EF-4EE0-9D70-38F0-735D892F0147}"/>
              </a:ext>
            </a:extLst>
          </p:cNvPr>
          <p:cNvSpPr txBox="1"/>
          <p:nvPr/>
        </p:nvSpPr>
        <p:spPr>
          <a:xfrm>
            <a:off x="309210" y="1737215"/>
            <a:ext cx="4128975" cy="28931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QApplication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QLineEdit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QPushButton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QGridLayout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QWidget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QLabel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QMessageBox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QTextEdit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QKeyEvent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short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memory[</a:t>
            </a:r>
            <a:r>
              <a:rPr lang="sl-SI" altLang="ja-JP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64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];</a:t>
            </a:r>
          </a:p>
          <a:p>
            <a:endParaRPr lang="sl-SI" altLang="ja-JP" sz="1400" dirty="0">
              <a:latin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74531F"/>
                </a:solidFill>
                <a:effectLst/>
                <a:latin typeface="Menlo" panose="020B0609030804020204" pitchFamily="49" charset="0"/>
              </a:rPr>
              <a:t>gui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**</a:t>
            </a:r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 {...};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0F8C20D-FC8F-D68B-6AF5-B2B964A46668}"/>
              </a:ext>
            </a:extLst>
          </p:cNvPr>
          <p:cNvSpPr txBox="1"/>
          <p:nvPr/>
        </p:nvSpPr>
        <p:spPr>
          <a:xfrm>
            <a:off x="309210" y="1144859"/>
            <a:ext cx="4585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ソースコード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:</a:t>
            </a:r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A73813B4-B09D-EE51-04B3-08E35E7E9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905" y="986234"/>
            <a:ext cx="3734239" cy="3052904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5E857216-D19D-5069-3E70-55291AAD0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737" y="3838466"/>
            <a:ext cx="4242574" cy="287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58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B5D5614-1E2D-0A74-5FDE-30B1E1155A21}"/>
              </a:ext>
            </a:extLst>
          </p:cNvPr>
          <p:cNvSpPr/>
          <p:nvPr/>
        </p:nvSpPr>
        <p:spPr>
          <a:xfrm>
            <a:off x="0" y="6564085"/>
            <a:ext cx="9144000" cy="293915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八戸工業高等専門学校産業システム工学科電気情報工学コース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		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2024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年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月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日（木）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234AFAC-8618-8C93-20A1-FA7DA2916AA9}"/>
              </a:ext>
            </a:extLst>
          </p:cNvPr>
          <p:cNvSpPr/>
          <p:nvPr/>
        </p:nvSpPr>
        <p:spPr>
          <a:xfrm>
            <a:off x="0" y="0"/>
            <a:ext cx="9144000" cy="799420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kumimoji="1" lang="ja-JP" altLang="en-US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５</a:t>
            </a:r>
            <a:r>
              <a:rPr kumimoji="1" lang="en-US" altLang="ja-JP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. </a:t>
            </a:r>
            <a:r>
              <a:rPr kumimoji="1" lang="en-US" altLang="ja-JP" sz="2800" dirty="0" err="1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virwhm.cpp</a:t>
            </a:r>
            <a:r>
              <a:rPr kumimoji="1" lang="ja-JP" altLang="en-US" sz="28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の内容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D98C166-64F5-8880-46B3-093E25F23EFA}"/>
              </a:ext>
            </a:extLst>
          </p:cNvPr>
          <p:cNvSpPr txBox="1"/>
          <p:nvPr/>
        </p:nvSpPr>
        <p:spPr>
          <a:xfrm>
            <a:off x="309210" y="1144859"/>
            <a:ext cx="45854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ソースコード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: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5409DCC-3868-5D04-6935-CAA7A28DA5FD}"/>
              </a:ext>
            </a:extLst>
          </p:cNvPr>
          <p:cNvSpPr txBox="1"/>
          <p:nvPr/>
        </p:nvSpPr>
        <p:spPr>
          <a:xfrm>
            <a:off x="4951141" y="1731993"/>
            <a:ext cx="3883649" cy="33239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2B91AF"/>
                </a:solidFill>
                <a:effectLst/>
                <a:latin typeface="Menlo" panose="020B0609030804020204" pitchFamily="49" charset="0"/>
              </a:rPr>
              <a:t>Branch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{...};</a:t>
            </a:r>
          </a:p>
          <a:p>
            <a:endParaRPr lang="sl-SI" altLang="ja-JP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2B91AF"/>
                </a:solidFill>
                <a:effectLst/>
                <a:latin typeface="Menlo" panose="020B0609030804020204" pitchFamily="49" charset="0"/>
              </a:rPr>
              <a:t>Result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short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C;</a:t>
            </a:r>
          </a:p>
          <a:p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bool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ovf;</a:t>
            </a:r>
          </a:p>
          <a:p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bool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z;</a:t>
            </a:r>
          </a:p>
          <a:p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	bool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m;</a:t>
            </a:r>
          </a:p>
          <a:p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};</a:t>
            </a:r>
            <a:endParaRPr lang="sl-SI" altLang="ja-JP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short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74531F"/>
                </a:solidFill>
                <a:effectLst/>
                <a:latin typeface="Menlo" panose="020B0609030804020204" pitchFamily="49" charset="0"/>
              </a:rPr>
              <a:t>mpy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m1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m2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r>
              <a:rPr lang="sl-SI" altLang="ja-JP" sz="1400" b="0" dirty="0">
                <a:solidFill>
                  <a:srgbClr val="8F08C4"/>
                </a:solidFill>
                <a:effectLst/>
                <a:latin typeface="Menlo" panose="020B0609030804020204" pitchFamily="49" charset="0"/>
              </a:rPr>
              <a:t>	return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m1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* </a:t>
            </a:r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m2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sl-SI" altLang="ja-JP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908AC0D-DA1C-172D-EFA1-DD74F01FF2FF}"/>
              </a:ext>
            </a:extLst>
          </p:cNvPr>
          <p:cNvSpPr txBox="1"/>
          <p:nvPr/>
        </p:nvSpPr>
        <p:spPr>
          <a:xfrm>
            <a:off x="309210" y="1737215"/>
            <a:ext cx="4385453" cy="26776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iostream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opencv2/opencv.hpp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opencv2/highgui/highgui.hpp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#include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sl-SI" altLang="ja-JP" sz="1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fstream</a:t>
            </a:r>
            <a:r>
              <a:rPr lang="sl-SI" altLang="ja-JP" sz="1400" b="0" dirty="0">
                <a:solidFill>
                  <a:srgbClr val="E21F1F"/>
                </a:solidFill>
                <a:effectLst/>
                <a:latin typeface="Menlo" panose="020B0609030804020204" pitchFamily="49" charset="0"/>
              </a:rPr>
              <a:t>&gt;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#define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8A1BFF"/>
                </a:solidFill>
                <a:effectLst/>
                <a:latin typeface="Menlo" panose="020B0609030804020204" pitchFamily="49" charset="0"/>
              </a:rPr>
              <a:t>nmax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64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#define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8A1BFF"/>
                </a:solidFill>
                <a:effectLst/>
                <a:latin typeface="Menlo" panose="020B0609030804020204" pitchFamily="49" charset="0"/>
              </a:rPr>
              <a:t>p_max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256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#define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8A1BFF"/>
                </a:solidFill>
                <a:effectLst/>
                <a:latin typeface="Menlo" panose="020B0609030804020204" pitchFamily="49" charset="0"/>
              </a:rPr>
              <a:t>l_max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098658"/>
                </a:solidFill>
                <a:effectLst/>
                <a:latin typeface="Menlo" panose="020B0609030804020204" pitchFamily="49" charset="0"/>
              </a:rPr>
              <a:t>64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b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</a:br>
            <a:r>
              <a:rPr lang="sl-SI" altLang="ja-JP" sz="1400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//GLOBAL VARIABLES</a:t>
            </a:r>
            <a:endParaRPr lang="sl-SI" altLang="ja-JP" sz="1400" b="0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extern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short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memory[];</a:t>
            </a:r>
          </a:p>
          <a:p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extern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74531F"/>
                </a:solidFill>
                <a:effectLst/>
                <a:latin typeface="Menlo" panose="020B0609030804020204" pitchFamily="49" charset="0"/>
              </a:rPr>
              <a:t>gui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sl-SI" altLang="ja-JP" sz="1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 **</a:t>
            </a:r>
            <a:r>
              <a:rPr lang="sl-SI" altLang="ja-JP" sz="1400" b="0" dirty="0">
                <a:solidFill>
                  <a:srgbClr val="808080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sl-SI" altLang="ja-JP" sz="1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);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BB347F4-5AA4-FF74-FECC-5F11DDA50E2F}"/>
              </a:ext>
            </a:extLst>
          </p:cNvPr>
          <p:cNvSpPr txBox="1"/>
          <p:nvPr/>
        </p:nvSpPr>
        <p:spPr>
          <a:xfrm>
            <a:off x="3425638" y="5314868"/>
            <a:ext cx="22927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ソースコードの抜粋</a:t>
            </a:r>
            <a:endParaRPr kumimoji="1" lang="en-US" altLang="ja-JP" dirty="0"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9091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B5D5614-1E2D-0A74-5FDE-30B1E1155A21}"/>
              </a:ext>
            </a:extLst>
          </p:cNvPr>
          <p:cNvSpPr/>
          <p:nvPr/>
        </p:nvSpPr>
        <p:spPr>
          <a:xfrm>
            <a:off x="0" y="6564085"/>
            <a:ext cx="9144000" cy="293915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八戸工業高等専門学校産業システム工学科電気情報工学コース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		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2024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年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月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日（木）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234AFAC-8618-8C93-20A1-FA7DA2916AA9}"/>
              </a:ext>
            </a:extLst>
          </p:cNvPr>
          <p:cNvSpPr/>
          <p:nvPr/>
        </p:nvSpPr>
        <p:spPr>
          <a:xfrm>
            <a:off x="0" y="0"/>
            <a:ext cx="9144000" cy="799420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kumimoji="1" lang="ja-JP" altLang="en-US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５</a:t>
            </a:r>
            <a:r>
              <a:rPr kumimoji="1" lang="en-US" altLang="ja-JP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. </a:t>
            </a:r>
            <a:r>
              <a:rPr kumimoji="1" lang="en-US" altLang="ja-JP" sz="2800" dirty="0" err="1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virwhm.cpp</a:t>
            </a:r>
            <a:r>
              <a:rPr kumimoji="1" lang="ja-JP" altLang="en-US" sz="28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の詳細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B904AC2-A36B-EE39-1974-CCEF3877A4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345"/>
          <a:stretch/>
        </p:blipFill>
        <p:spPr>
          <a:xfrm>
            <a:off x="139390" y="940120"/>
            <a:ext cx="5893420" cy="5483264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7DE24E65-BEB5-987B-AFEF-EC46A2E036C3}"/>
              </a:ext>
            </a:extLst>
          </p:cNvPr>
          <p:cNvSpPr txBox="1"/>
          <p:nvPr/>
        </p:nvSpPr>
        <p:spPr>
          <a:xfrm>
            <a:off x="6163600" y="1140842"/>
            <a:ext cx="284101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ja-JP" altLang="en-US" sz="1400" b="1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クラス：</a:t>
            </a:r>
            <a:r>
              <a:rPr kumimoji="1" lang="en-US" altLang="ja-JP" sz="1400" dirty="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Branch, Device</a:t>
            </a:r>
          </a:p>
          <a:p>
            <a:r>
              <a:rPr kumimoji="1" lang="ja-JP" altLang="en-US" sz="1400" b="1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構造体：</a:t>
            </a:r>
            <a:r>
              <a:rPr kumimoji="1" lang="en-US" altLang="ja-JP" sz="1400" dirty="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Result, MIP</a:t>
            </a:r>
          </a:p>
          <a:p>
            <a:r>
              <a:rPr kumimoji="1" lang="ja-JP" altLang="en-US" sz="1400" b="1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関数：　</a:t>
            </a:r>
            <a:r>
              <a:rPr kumimoji="1" lang="en-US" altLang="ja-JP" sz="1400" dirty="0" err="1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onMouse</a:t>
            </a:r>
            <a:endParaRPr kumimoji="1" lang="en-US" altLang="ja-JP" sz="1400" dirty="0">
              <a:solidFill>
                <a:srgbClr val="6326FF"/>
              </a:solidFill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ja-JP" altLang="en-US" sz="140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　　　　</a:t>
            </a:r>
            <a:r>
              <a:rPr kumimoji="1" lang="en-US" altLang="ja-JP" sz="1400" dirty="0" err="1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drawPreviewMemory</a:t>
            </a:r>
            <a:endParaRPr kumimoji="1" lang="en-US" altLang="ja-JP" sz="1400" dirty="0">
              <a:solidFill>
                <a:srgbClr val="6326FF"/>
              </a:solidFill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ja-JP" altLang="en-US" sz="140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　　　　</a:t>
            </a:r>
            <a:r>
              <a:rPr kumimoji="1" lang="en-US" altLang="ja-JP" sz="1400" dirty="0" err="1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showValue</a:t>
            </a:r>
            <a:endParaRPr kumimoji="1" lang="en-US" altLang="ja-JP" sz="1400" dirty="0">
              <a:solidFill>
                <a:srgbClr val="6326FF"/>
              </a:solidFill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ja-JP" altLang="en-US" sz="140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　　　　</a:t>
            </a:r>
            <a:r>
              <a:rPr kumimoji="1" lang="en-US" altLang="ja-JP" sz="1400" dirty="0" err="1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clearValue</a:t>
            </a:r>
            <a:endParaRPr kumimoji="1" lang="en-US" altLang="ja-JP" sz="1400" dirty="0">
              <a:solidFill>
                <a:srgbClr val="6326FF"/>
              </a:solidFill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ja-JP" altLang="en-US" sz="140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　　　　</a:t>
            </a:r>
            <a:r>
              <a:rPr kumimoji="1" lang="en-US" altLang="ja-JP" sz="1400" dirty="0" err="1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drawNode</a:t>
            </a:r>
            <a:endParaRPr kumimoji="1" lang="en-US" altLang="ja-JP" sz="1400" dirty="0">
              <a:solidFill>
                <a:srgbClr val="6326FF"/>
              </a:solidFill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ja-JP" altLang="en-US" sz="140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　　　　</a:t>
            </a:r>
            <a:r>
              <a:rPr kumimoji="1" lang="en-US" altLang="ja-JP" sz="1400" dirty="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 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ADC9B02-D929-376B-7AD4-A06ADE028ECD}"/>
              </a:ext>
            </a:extLst>
          </p:cNvPr>
          <p:cNvSpPr txBox="1"/>
          <p:nvPr/>
        </p:nvSpPr>
        <p:spPr>
          <a:xfrm>
            <a:off x="6163600" y="3298146"/>
            <a:ext cx="2980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400" b="1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Branch</a:t>
            </a:r>
            <a:r>
              <a:rPr kumimoji="1" lang="en-US" altLang="ja-JP" sz="1400" b="1" dirty="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 </a:t>
            </a:r>
            <a:r>
              <a:rPr kumimoji="1" lang="en-US" altLang="ja-JP" sz="1400" dirty="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A-bus, B-bus</a:t>
            </a:r>
            <a:r>
              <a:rPr kumimoji="1" lang="ja-JP" altLang="en-US" sz="140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等の描画</a:t>
            </a:r>
            <a:endParaRPr kumimoji="1" lang="en-US" altLang="ja-JP" sz="1400" dirty="0">
              <a:solidFill>
                <a:srgbClr val="6326FF"/>
              </a:solidFill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en-US" altLang="ja-JP" sz="1400" b="1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Device </a:t>
            </a:r>
            <a:r>
              <a:rPr kumimoji="1" lang="ja-JP" altLang="en-US" sz="140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各レジスタ、モジュール</a:t>
            </a:r>
            <a:endParaRPr kumimoji="1" lang="en-US" altLang="ja-JP" sz="1400" dirty="0">
              <a:solidFill>
                <a:srgbClr val="6326FF"/>
              </a:solidFill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en-US" altLang="ja-JP" sz="1400" b="1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Result  </a:t>
            </a:r>
            <a:r>
              <a:rPr kumimoji="1" lang="en-US" altLang="ja-JP" sz="1400" dirty="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ALU</a:t>
            </a:r>
            <a:r>
              <a:rPr kumimoji="1" lang="ja-JP" altLang="en-US" sz="140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の出力の構造体</a:t>
            </a:r>
            <a:endParaRPr kumimoji="1" lang="en-US" altLang="ja-JP" sz="1400" dirty="0">
              <a:solidFill>
                <a:srgbClr val="6326FF"/>
              </a:solidFill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  <a:p>
            <a:r>
              <a:rPr kumimoji="1" lang="en-US" altLang="ja-JP" sz="1400" b="1" dirty="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MIP</a:t>
            </a:r>
            <a:r>
              <a:rPr kumimoji="1" lang="ja-JP" altLang="en-US" sz="1400" b="1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　　</a:t>
            </a:r>
            <a:r>
              <a:rPr kumimoji="1" lang="ja-JP" altLang="en-US" sz="140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マイクロプログラム処理</a:t>
            </a:r>
            <a:endParaRPr kumimoji="1" lang="en-US" altLang="ja-JP" sz="1400" dirty="0">
              <a:solidFill>
                <a:srgbClr val="6326FF"/>
              </a:solidFill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3ABEFEE-3EE5-3553-473D-2C3074CB47DC}"/>
              </a:ext>
            </a:extLst>
          </p:cNvPr>
          <p:cNvSpPr txBox="1"/>
          <p:nvPr/>
        </p:nvSpPr>
        <p:spPr>
          <a:xfrm>
            <a:off x="6163600" y="4592729"/>
            <a:ext cx="28410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400" b="1" dirty="0" err="1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showValue</a:t>
            </a:r>
            <a:r>
              <a:rPr kumimoji="1" lang="en-US" altLang="ja-JP" sz="1400" b="1" dirty="0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, </a:t>
            </a:r>
            <a:r>
              <a:rPr kumimoji="1" lang="en-US" altLang="ja-JP" sz="1400" b="1" dirty="0" err="1">
                <a:solidFill>
                  <a:srgbClr val="6326FF"/>
                </a:solidFill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clearValue</a:t>
            </a:r>
            <a:r>
              <a:rPr kumimoji="1" lang="ja-JP" altLang="en-US" sz="1400">
                <a:latin typeface="A-OTF Shin Go Pro L" panose="020B0400000000000000" pitchFamily="34" charset="-128"/>
                <a:ea typeface="A-OTF Shin Go Pro L" panose="020B0400000000000000" pitchFamily="34" charset="-128"/>
              </a:rPr>
              <a:t>は各値の更新</a:t>
            </a:r>
            <a:endParaRPr kumimoji="1" lang="en-US" altLang="ja-JP" sz="1400" dirty="0">
              <a:latin typeface="A-OTF Shin Go Pro L" panose="020B0400000000000000" pitchFamily="34" charset="-128"/>
              <a:ea typeface="A-OTF Shin Go Pro L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5756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B5D5614-1E2D-0A74-5FDE-30B1E1155A21}"/>
              </a:ext>
            </a:extLst>
          </p:cNvPr>
          <p:cNvSpPr/>
          <p:nvPr/>
        </p:nvSpPr>
        <p:spPr>
          <a:xfrm>
            <a:off x="0" y="6564085"/>
            <a:ext cx="9144000" cy="293915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八戸工業高等専門学校産業システム工学科電気情報工学コース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		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2024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年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月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日（木）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234AFAC-8618-8C93-20A1-FA7DA2916AA9}"/>
              </a:ext>
            </a:extLst>
          </p:cNvPr>
          <p:cNvSpPr/>
          <p:nvPr/>
        </p:nvSpPr>
        <p:spPr>
          <a:xfrm>
            <a:off x="0" y="0"/>
            <a:ext cx="9144000" cy="799420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kumimoji="1" lang="ja-JP" altLang="en-US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５</a:t>
            </a:r>
            <a:r>
              <a:rPr kumimoji="1" lang="en-US" altLang="ja-JP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. </a:t>
            </a:r>
            <a:r>
              <a:rPr kumimoji="1" lang="en-US" altLang="ja-JP" sz="2800" dirty="0" err="1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virwhm.cpp</a:t>
            </a:r>
            <a:endParaRPr kumimoji="1" lang="ja-JP" altLang="en-US" sz="2800"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F5CCE0B9-D70C-2586-941E-8D3C58996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140" y="1610142"/>
            <a:ext cx="7587720" cy="4857991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C357DC4-9444-734A-73ED-FDEF0671729D}"/>
              </a:ext>
            </a:extLst>
          </p:cNvPr>
          <p:cNvSpPr txBox="1"/>
          <p:nvPr/>
        </p:nvSpPr>
        <p:spPr>
          <a:xfrm>
            <a:off x="309209" y="1144859"/>
            <a:ext cx="66491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 err="1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virhwm.cpp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が作成する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GUI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の例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824239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B5D5614-1E2D-0A74-5FDE-30B1E1155A21}"/>
              </a:ext>
            </a:extLst>
          </p:cNvPr>
          <p:cNvSpPr/>
          <p:nvPr/>
        </p:nvSpPr>
        <p:spPr>
          <a:xfrm>
            <a:off x="0" y="6564085"/>
            <a:ext cx="9144000" cy="293915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八戸工業高等専門学校産業システム工学科電気情報工学コース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		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2024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年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月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日（木）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234AFAC-8618-8C93-20A1-FA7DA2916AA9}"/>
              </a:ext>
            </a:extLst>
          </p:cNvPr>
          <p:cNvSpPr/>
          <p:nvPr/>
        </p:nvSpPr>
        <p:spPr>
          <a:xfrm>
            <a:off x="0" y="0"/>
            <a:ext cx="9144000" cy="799420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kumimoji="1" lang="en-US" altLang="ja-JP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6. </a:t>
            </a:r>
            <a:r>
              <a:rPr kumimoji="1" lang="ja-JP" altLang="en-US" sz="28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マイクロプログラム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C357DC4-9444-734A-73ED-FDEF0671729D}"/>
              </a:ext>
            </a:extLst>
          </p:cNvPr>
          <p:cNvSpPr txBox="1"/>
          <p:nvPr/>
        </p:nvSpPr>
        <p:spPr>
          <a:xfrm>
            <a:off x="309209" y="1305341"/>
            <a:ext cx="664915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PC:1	MA1_reg		 ←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emit(-1)</a:t>
            </a:r>
          </a:p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PC:2	MA2_reg		 ←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emit( 7)</a:t>
            </a:r>
          </a:p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PC:3	</a:t>
            </a:r>
            <a:r>
              <a:rPr kumimoji="1" lang="en-US" altLang="ja-JP" dirty="0" err="1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loop_reg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 ←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emit( 8)</a:t>
            </a:r>
          </a:p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PC:4	ALU			 ←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 err="1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A_reg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 + emit( 0)</a:t>
            </a:r>
          </a:p>
          <a:p>
            <a:endParaRPr kumimoji="1" lang="en-US" altLang="ja-JP" dirty="0"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</a:t>
            </a:r>
          </a:p>
          <a:p>
            <a:endParaRPr kumimoji="1" lang="en-US" altLang="ja-JP" dirty="0">
              <a:solidFill>
                <a:srgbClr val="6326FF"/>
              </a:solidFill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  <a:p>
            <a:endParaRPr kumimoji="1" lang="en-US" altLang="ja-JP" dirty="0">
              <a:solidFill>
                <a:srgbClr val="6326FF"/>
              </a:solidFill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  <a:p>
            <a:endParaRPr kumimoji="1" lang="en-US" altLang="ja-JP" dirty="0">
              <a:solidFill>
                <a:srgbClr val="6326FF"/>
              </a:solidFill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  <a:p>
            <a:endParaRPr kumimoji="1" lang="en-US" altLang="ja-JP" dirty="0">
              <a:solidFill>
                <a:srgbClr val="6326FF"/>
              </a:solidFill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  <a:p>
            <a:endParaRPr kumimoji="1" lang="en-US" altLang="ja-JP" dirty="0">
              <a:solidFill>
                <a:srgbClr val="6326FF"/>
              </a:solidFill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  <a:p>
            <a:endParaRPr kumimoji="1" lang="en-US" altLang="ja-JP" dirty="0">
              <a:solidFill>
                <a:srgbClr val="6326FF"/>
              </a:solidFill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PC:5	MD1_reg		 ←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ALU</a:t>
            </a:r>
          </a:p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PC:6	MA1_reg		 ←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emit(63)</a:t>
            </a:r>
          </a:p>
          <a:p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PC:7	mem[MA1_reg]	 ←</a:t>
            </a:r>
            <a:r>
              <a:rPr kumimoji="1" lang="ja-JP" altLang="en-US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MD1_reg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D8BA1B9-2439-3DE3-9A33-8962B78CF89D}"/>
              </a:ext>
            </a:extLst>
          </p:cNvPr>
          <p:cNvSpPr txBox="1"/>
          <p:nvPr/>
        </p:nvSpPr>
        <p:spPr>
          <a:xfrm>
            <a:off x="2743199" y="2551836"/>
            <a:ext cx="5218770" cy="1754326"/>
          </a:xfrm>
          <a:prstGeom prst="rect">
            <a:avLst/>
          </a:prstGeom>
          <a:noFill/>
          <a:ln>
            <a:solidFill>
              <a:srgbClr val="6326FF"/>
            </a:solidFill>
          </a:ln>
        </p:spPr>
        <p:txBody>
          <a:bodyPr wrap="square">
            <a:spAutoFit/>
          </a:bodyPr>
          <a:lstStyle/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MA1_reg		 ←</a:t>
            </a:r>
            <a:r>
              <a:rPr kumimoji="1" lang="ja-JP" altLang="en-US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MA1_reg + 1</a:t>
            </a: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MA2_reg		 ←</a:t>
            </a:r>
            <a:r>
              <a:rPr kumimoji="1" lang="ja-JP" altLang="en-US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MA2_</a:t>
            </a:r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reg + 1</a:t>
            </a: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MD1_reg		 ←</a:t>
            </a:r>
            <a:r>
              <a:rPr kumimoji="1" lang="ja-JP" altLang="en-US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mem[MA1_reg]</a:t>
            </a: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MD2_reg		 ←</a:t>
            </a:r>
            <a:r>
              <a:rPr kumimoji="1" lang="ja-JP" altLang="en-US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mem[MA2_reg]</a:t>
            </a: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MPY			 ←</a:t>
            </a:r>
            <a:r>
              <a:rPr kumimoji="1" lang="ja-JP" altLang="en-US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MD1_reg × MD2_reg</a:t>
            </a: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ALU			 ←</a:t>
            </a:r>
            <a:r>
              <a:rPr kumimoji="1" lang="ja-JP" altLang="en-US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ALU + MPY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D29CB833-5A70-9529-CCAE-D40AC018DB64}"/>
              </a:ext>
            </a:extLst>
          </p:cNvPr>
          <p:cNvSpPr txBox="1"/>
          <p:nvPr/>
        </p:nvSpPr>
        <p:spPr>
          <a:xfrm>
            <a:off x="1156701" y="3105833"/>
            <a:ext cx="15864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dirty="0" err="1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loop_reg</a:t>
            </a:r>
            <a:r>
              <a:rPr kumimoji="1" lang="ja-JP" altLang="en-US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で</a:t>
            </a:r>
            <a:endParaRPr kumimoji="1" lang="en-US" altLang="ja-JP" dirty="0">
              <a:solidFill>
                <a:srgbClr val="6326FF"/>
              </a:solidFill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  <a:p>
            <a:r>
              <a:rPr kumimoji="1" lang="en-US" altLang="ja-JP" dirty="0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>
                <a:solidFill>
                  <a:srgbClr val="6326FF"/>
                </a:solidFill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回繰り返し</a:t>
            </a:r>
            <a:endParaRPr kumimoji="1" lang="en-US" altLang="ja-JP" dirty="0">
              <a:solidFill>
                <a:srgbClr val="6326FF"/>
              </a:solidFill>
              <a:latin typeface="A-OTF Shin Go Pro R" panose="020B0400000000000000" pitchFamily="34" charset="-128"/>
              <a:ea typeface="A-OTF Shin Go Pro R" panose="020B04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4625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B5D5614-1E2D-0A74-5FDE-30B1E1155A21}"/>
              </a:ext>
            </a:extLst>
          </p:cNvPr>
          <p:cNvSpPr/>
          <p:nvPr/>
        </p:nvSpPr>
        <p:spPr>
          <a:xfrm>
            <a:off x="0" y="6564085"/>
            <a:ext cx="9144000" cy="293915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八戸工業高等専門学校産業システム工学科電気情報工学コース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					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　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2024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年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2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月</a:t>
            </a:r>
            <a:r>
              <a:rPr kumimoji="1" lang="en-US" altLang="ja-JP" sz="14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8</a:t>
            </a:r>
            <a:r>
              <a:rPr kumimoji="1" lang="ja-JP" altLang="en-US" sz="14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日（木）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3234AFAC-8618-8C93-20A1-FA7DA2916AA9}"/>
              </a:ext>
            </a:extLst>
          </p:cNvPr>
          <p:cNvSpPr/>
          <p:nvPr/>
        </p:nvSpPr>
        <p:spPr>
          <a:xfrm>
            <a:off x="0" y="0"/>
            <a:ext cx="9144000" cy="799420"/>
          </a:xfrm>
          <a:prstGeom prst="rect">
            <a:avLst/>
          </a:prstGeom>
          <a:solidFill>
            <a:srgbClr val="6326FF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kumimoji="1" lang="ja-JP" altLang="en-US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７</a:t>
            </a:r>
            <a:r>
              <a:rPr kumimoji="1" lang="en-US" altLang="ja-JP" sz="2800" dirty="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. </a:t>
            </a:r>
            <a:r>
              <a:rPr kumimoji="1" lang="ja-JP" altLang="en-US" sz="2800">
                <a:latin typeface="A-OTF Shin Go Pro R" panose="020B0400000000000000" pitchFamily="34" charset="-128"/>
                <a:ea typeface="A-OTF Shin Go Pro R" panose="020B0400000000000000" pitchFamily="34" charset="-128"/>
              </a:rPr>
              <a:t>フローチャート</a:t>
            </a:r>
          </a:p>
        </p:txBody>
      </p:sp>
      <p:sp>
        <p:nvSpPr>
          <p:cNvPr id="2" name="角丸四角形 1">
            <a:extLst>
              <a:ext uri="{FF2B5EF4-FFF2-40B4-BE49-F238E27FC236}">
                <a16:creationId xmlns:a16="http://schemas.microsoft.com/office/drawing/2014/main" id="{877875AD-24E9-00C2-0A9D-27BAB66CF2E5}"/>
              </a:ext>
            </a:extLst>
          </p:cNvPr>
          <p:cNvSpPr/>
          <p:nvPr/>
        </p:nvSpPr>
        <p:spPr>
          <a:xfrm>
            <a:off x="1966716" y="1487105"/>
            <a:ext cx="2364750" cy="669073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B95F2C2-2E83-D362-DC67-D94E72299FB4}"/>
              </a:ext>
            </a:extLst>
          </p:cNvPr>
          <p:cNvSpPr txBox="1"/>
          <p:nvPr/>
        </p:nvSpPr>
        <p:spPr>
          <a:xfrm>
            <a:off x="1966716" y="1529255"/>
            <a:ext cx="23647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MA1_reg,</a:t>
            </a:r>
            <a:r>
              <a:rPr kumimoji="1" lang="ja-JP" altLang="en-US" sz="1600">
                <a:latin typeface="Menlo" panose="020B0609030804020204" pitchFamily="49" charset="0"/>
                <a:cs typeface="Menlo" panose="020B0609030804020204" pitchFamily="49" charset="0"/>
              </a:rPr>
              <a:t>　</a:t>
            </a:r>
            <a:r>
              <a:rPr kumimoji="1" lang="en-US" altLang="ja-JP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MA2_reg,</a:t>
            </a:r>
          </a:p>
          <a:p>
            <a:r>
              <a:rPr kumimoji="1" lang="en-US" altLang="ja-JP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kumimoji="1" lang="en-US" altLang="ja-JP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loop_reg</a:t>
            </a:r>
            <a:r>
              <a:rPr kumimoji="1" lang="ja-JP" altLang="en-US" sz="1600">
                <a:latin typeface="Menlo" panose="020B0609030804020204" pitchFamily="49" charset="0"/>
                <a:cs typeface="Menlo" panose="020B0609030804020204" pitchFamily="49" charset="0"/>
              </a:rPr>
              <a:t>の初期化</a:t>
            </a:r>
            <a:endParaRPr kumimoji="1" lang="en-US" altLang="ja-JP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角丸四角形 10">
            <a:extLst>
              <a:ext uri="{FF2B5EF4-FFF2-40B4-BE49-F238E27FC236}">
                <a16:creationId xmlns:a16="http://schemas.microsoft.com/office/drawing/2014/main" id="{465974B7-B54C-8681-EB2B-C649772CA231}"/>
              </a:ext>
            </a:extLst>
          </p:cNvPr>
          <p:cNvSpPr/>
          <p:nvPr/>
        </p:nvSpPr>
        <p:spPr>
          <a:xfrm>
            <a:off x="1966717" y="2570782"/>
            <a:ext cx="2364748" cy="669073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0FD11C0A-BA08-1A2B-B739-546F5D6AB3AF}"/>
              </a:ext>
            </a:extLst>
          </p:cNvPr>
          <p:cNvSpPr txBox="1"/>
          <p:nvPr/>
        </p:nvSpPr>
        <p:spPr>
          <a:xfrm>
            <a:off x="2181517" y="2736041"/>
            <a:ext cx="19351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ALU</a:t>
            </a:r>
            <a:r>
              <a:rPr kumimoji="1" lang="ja-JP" altLang="en-US" sz="1600">
                <a:latin typeface="Menlo" panose="020B0609030804020204" pitchFamily="49" charset="0"/>
                <a:cs typeface="Menlo" panose="020B0609030804020204" pitchFamily="49" charset="0"/>
              </a:rPr>
              <a:t>の値を</a:t>
            </a:r>
            <a:r>
              <a:rPr kumimoji="1" lang="en-US" altLang="ja-JP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0</a:t>
            </a:r>
            <a:r>
              <a:rPr kumimoji="1" lang="ja-JP" altLang="en-US" sz="1600">
                <a:latin typeface="Menlo" panose="020B0609030804020204" pitchFamily="49" charset="0"/>
                <a:cs typeface="Menlo" panose="020B0609030804020204" pitchFamily="49" charset="0"/>
              </a:rPr>
              <a:t>に戻す</a:t>
            </a:r>
            <a:endParaRPr kumimoji="1" lang="en-US" altLang="ja-JP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4" name="角丸四角形 13">
            <a:extLst>
              <a:ext uri="{FF2B5EF4-FFF2-40B4-BE49-F238E27FC236}">
                <a16:creationId xmlns:a16="http://schemas.microsoft.com/office/drawing/2014/main" id="{A1803E92-2024-0A2E-9B61-CD9C247539A2}"/>
              </a:ext>
            </a:extLst>
          </p:cNvPr>
          <p:cNvSpPr/>
          <p:nvPr/>
        </p:nvSpPr>
        <p:spPr>
          <a:xfrm>
            <a:off x="1966717" y="3780464"/>
            <a:ext cx="2364748" cy="653252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048EF20A-A077-A7A9-6FED-76789B63DB82}"/>
              </a:ext>
            </a:extLst>
          </p:cNvPr>
          <p:cNvSpPr txBox="1"/>
          <p:nvPr/>
        </p:nvSpPr>
        <p:spPr>
          <a:xfrm>
            <a:off x="2358648" y="3817279"/>
            <a:ext cx="15808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MPY</a:t>
            </a:r>
            <a:r>
              <a:rPr kumimoji="1" lang="ja-JP" altLang="en-US" sz="1600">
                <a:latin typeface="Menlo" panose="020B0609030804020204" pitchFamily="49" charset="0"/>
                <a:cs typeface="Menlo" panose="020B0609030804020204" pitchFamily="49" charset="0"/>
              </a:rPr>
              <a:t>で乗算</a:t>
            </a:r>
            <a:endParaRPr kumimoji="1" lang="en-US" altLang="ja-JP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algn="ctr"/>
            <a:r>
              <a:rPr kumimoji="1" lang="en-US" altLang="ja-JP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ALU</a:t>
            </a:r>
            <a:r>
              <a:rPr kumimoji="1" lang="ja-JP" altLang="en-US" sz="1600">
                <a:latin typeface="Menlo" panose="020B0609030804020204" pitchFamily="49" charset="0"/>
                <a:cs typeface="Menlo" panose="020B0609030804020204" pitchFamily="49" charset="0"/>
              </a:rPr>
              <a:t>に逐次加算</a:t>
            </a:r>
            <a:endParaRPr kumimoji="1" lang="en-US" altLang="ja-JP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6" name="フローチャート: 判断 15">
            <a:extLst>
              <a:ext uri="{FF2B5EF4-FFF2-40B4-BE49-F238E27FC236}">
                <a16:creationId xmlns:a16="http://schemas.microsoft.com/office/drawing/2014/main" id="{B741E1C2-184E-577D-9D8B-0E95074C34E6}"/>
              </a:ext>
            </a:extLst>
          </p:cNvPr>
          <p:cNvSpPr/>
          <p:nvPr/>
        </p:nvSpPr>
        <p:spPr>
          <a:xfrm>
            <a:off x="1966716" y="4749289"/>
            <a:ext cx="2364748" cy="888774"/>
          </a:xfrm>
          <a:prstGeom prst="flowChartDecision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C949BB31-C57A-56C8-1A83-FF9742A52F52}"/>
              </a:ext>
            </a:extLst>
          </p:cNvPr>
          <p:cNvSpPr txBox="1"/>
          <p:nvPr/>
        </p:nvSpPr>
        <p:spPr>
          <a:xfrm>
            <a:off x="2377885" y="5023730"/>
            <a:ext cx="1579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loop_reg</a:t>
            </a:r>
            <a:r>
              <a:rPr kumimoji="1" lang="en-US" altLang="ja-JP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=0</a:t>
            </a:r>
            <a:endParaRPr kumimoji="1" lang="ja-JP" altLang="en-US"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C8F53758-D2C1-B36E-C591-26E3A8474D19}"/>
              </a:ext>
            </a:extLst>
          </p:cNvPr>
          <p:cNvCxnSpPr>
            <a:stCxn id="16" idx="1"/>
          </p:cNvCxnSpPr>
          <p:nvPr/>
        </p:nvCxnSpPr>
        <p:spPr>
          <a:xfrm flipH="1">
            <a:off x="1509516" y="5193676"/>
            <a:ext cx="457200" cy="433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61A4A8BB-04AD-57CF-170E-1397DE7A4319}"/>
              </a:ext>
            </a:extLst>
          </p:cNvPr>
          <p:cNvCxnSpPr>
            <a:cxnSpLocks/>
          </p:cNvCxnSpPr>
          <p:nvPr/>
        </p:nvCxnSpPr>
        <p:spPr>
          <a:xfrm>
            <a:off x="1509516" y="4107090"/>
            <a:ext cx="0" cy="108658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063A9BEA-17ED-AC1F-8706-E427F2F7C31C}"/>
              </a:ext>
            </a:extLst>
          </p:cNvPr>
          <p:cNvCxnSpPr>
            <a:cxnSpLocks/>
            <a:endCxn id="14" idx="1"/>
          </p:cNvCxnSpPr>
          <p:nvPr/>
        </p:nvCxnSpPr>
        <p:spPr>
          <a:xfrm flipV="1">
            <a:off x="1509516" y="4107090"/>
            <a:ext cx="457201" cy="290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108DB314-7CA8-DCC8-D86B-68F817E166EB}"/>
              </a:ext>
            </a:extLst>
          </p:cNvPr>
          <p:cNvCxnSpPr/>
          <p:nvPr/>
        </p:nvCxnSpPr>
        <p:spPr>
          <a:xfrm flipH="1">
            <a:off x="4331464" y="5189346"/>
            <a:ext cx="457200" cy="433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05C6E0EA-CD55-3DF3-DFF3-DAC53DDFF507}"/>
              </a:ext>
            </a:extLst>
          </p:cNvPr>
          <p:cNvCxnSpPr>
            <a:cxnSpLocks/>
          </p:cNvCxnSpPr>
          <p:nvPr/>
        </p:nvCxnSpPr>
        <p:spPr>
          <a:xfrm>
            <a:off x="4788664" y="1820186"/>
            <a:ext cx="0" cy="3373246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61088BDD-CF56-C144-4C84-A666757E0AFC}"/>
              </a:ext>
            </a:extLst>
          </p:cNvPr>
          <p:cNvCxnSpPr>
            <a:cxnSpLocks/>
          </p:cNvCxnSpPr>
          <p:nvPr/>
        </p:nvCxnSpPr>
        <p:spPr>
          <a:xfrm flipV="1">
            <a:off x="4788664" y="1820186"/>
            <a:ext cx="457201" cy="290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819BF682-8952-4C45-C6D1-E468667FC281}"/>
              </a:ext>
            </a:extLst>
          </p:cNvPr>
          <p:cNvSpPr txBox="1"/>
          <p:nvPr/>
        </p:nvSpPr>
        <p:spPr>
          <a:xfrm>
            <a:off x="1509516" y="4580012"/>
            <a:ext cx="45084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6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No</a:t>
            </a:r>
            <a:endParaRPr lang="ja-JP" altLang="en-US" sz="16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0B8848AD-FE07-E92C-D7B9-37D6560E8427}"/>
              </a:ext>
            </a:extLst>
          </p:cNvPr>
          <p:cNvSpPr txBox="1"/>
          <p:nvPr/>
        </p:nvSpPr>
        <p:spPr>
          <a:xfrm>
            <a:off x="4217719" y="4580012"/>
            <a:ext cx="57094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60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Yes</a:t>
            </a:r>
            <a:endParaRPr lang="ja-JP" altLang="en-US" sz="1600">
              <a:solidFill>
                <a:srgbClr val="FF0000"/>
              </a:solidFill>
              <a:latin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4" name="角丸四角形 33">
            <a:extLst>
              <a:ext uri="{FF2B5EF4-FFF2-40B4-BE49-F238E27FC236}">
                <a16:creationId xmlns:a16="http://schemas.microsoft.com/office/drawing/2014/main" id="{B36A7F38-8CC1-EC5D-F82F-AF94DA8FDE77}"/>
              </a:ext>
            </a:extLst>
          </p:cNvPr>
          <p:cNvSpPr/>
          <p:nvPr/>
        </p:nvSpPr>
        <p:spPr>
          <a:xfrm>
            <a:off x="5245862" y="1487391"/>
            <a:ext cx="2680243" cy="669073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FBF40C9F-86A6-5751-175D-D92DE790E293}"/>
              </a:ext>
            </a:extLst>
          </p:cNvPr>
          <p:cNvSpPr txBox="1"/>
          <p:nvPr/>
        </p:nvSpPr>
        <p:spPr>
          <a:xfrm>
            <a:off x="5460663" y="1652650"/>
            <a:ext cx="2278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63</a:t>
            </a:r>
            <a:r>
              <a:rPr kumimoji="1" lang="ja-JP" altLang="en-US" sz="1600">
                <a:latin typeface="Menlo" panose="020B0609030804020204" pitchFamily="49" charset="0"/>
                <a:cs typeface="Menlo" panose="020B0609030804020204" pitchFamily="49" charset="0"/>
              </a:rPr>
              <a:t>番地に転送して保存</a:t>
            </a:r>
            <a:endParaRPr kumimoji="1" lang="en-US" altLang="ja-JP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6" name="角丸四角形 35">
            <a:extLst>
              <a:ext uri="{FF2B5EF4-FFF2-40B4-BE49-F238E27FC236}">
                <a16:creationId xmlns:a16="http://schemas.microsoft.com/office/drawing/2014/main" id="{3244F2BE-FD21-3501-D484-629A790FC0F1}"/>
              </a:ext>
            </a:extLst>
          </p:cNvPr>
          <p:cNvSpPr/>
          <p:nvPr/>
        </p:nvSpPr>
        <p:spPr>
          <a:xfrm>
            <a:off x="6198915" y="2576984"/>
            <a:ext cx="774134" cy="338554"/>
          </a:xfrm>
          <a:prstGeom prst="round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6B803731-754F-F5EA-1B90-79EFC15237C2}"/>
              </a:ext>
            </a:extLst>
          </p:cNvPr>
          <p:cNvSpPr txBox="1"/>
          <p:nvPr/>
        </p:nvSpPr>
        <p:spPr>
          <a:xfrm>
            <a:off x="6288465" y="2576984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>
                <a:latin typeface="+mn-ea"/>
                <a:cs typeface="Menlo" panose="020B0609030804020204" pitchFamily="49" charset="0"/>
              </a:rPr>
              <a:t>終了</a:t>
            </a:r>
            <a:endParaRPr kumimoji="1" lang="en-US" altLang="ja-JP" sz="1600" dirty="0">
              <a:latin typeface="+mn-ea"/>
              <a:cs typeface="Menlo" panose="020B0609030804020204" pitchFamily="49" charset="0"/>
            </a:endParaRPr>
          </a:p>
        </p:txBody>
      </p: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27C8C613-090C-E0AD-9BCF-122383066170}"/>
              </a:ext>
            </a:extLst>
          </p:cNvPr>
          <p:cNvCxnSpPr>
            <a:cxnSpLocks/>
            <a:stCxn id="2" idx="2"/>
            <a:endCxn id="11" idx="0"/>
          </p:cNvCxnSpPr>
          <p:nvPr/>
        </p:nvCxnSpPr>
        <p:spPr>
          <a:xfrm>
            <a:off x="3149091" y="2156178"/>
            <a:ext cx="0" cy="41460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A76920C9-5991-79E0-D05C-78F45B524D7A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3149088" y="3239855"/>
            <a:ext cx="3" cy="54060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44F70ABB-9CA8-27DC-1261-336D47010AAE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 flipH="1">
            <a:off x="3149090" y="4433716"/>
            <a:ext cx="1" cy="31557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410C27FD-15EA-3C4D-E18C-25596E4673FA}"/>
              </a:ext>
            </a:extLst>
          </p:cNvPr>
          <p:cNvCxnSpPr>
            <a:cxnSpLocks/>
            <a:stCxn id="34" idx="2"/>
            <a:endCxn id="37" idx="0"/>
          </p:cNvCxnSpPr>
          <p:nvPr/>
        </p:nvCxnSpPr>
        <p:spPr>
          <a:xfrm flipH="1">
            <a:off x="6585983" y="2156464"/>
            <a:ext cx="1" cy="4205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2764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363</TotalTime>
  <Words>1046</Words>
  <Application>Microsoft Macintosh PowerPoint</Application>
  <PresentationFormat>画面に合わせる (4:3)</PresentationFormat>
  <Paragraphs>130</Paragraphs>
  <Slides>11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9" baseType="lpstr">
      <vt:lpstr>Menlo</vt:lpstr>
      <vt:lpstr>Calibri Light</vt:lpstr>
      <vt:lpstr>Arial</vt:lpstr>
      <vt:lpstr>A-OTF Shin Go Pro L</vt:lpstr>
      <vt:lpstr>A-OTF Shin Go Pro DB</vt:lpstr>
      <vt:lpstr>Calibri</vt:lpstr>
      <vt:lpstr>A-OTF Shin Go Pro R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計算機アーキテクチャー・課題</dc:title>
  <dc:creator>ガリブ_八戸</dc:creator>
  <cp:lastModifiedBy>Garib Namir</cp:lastModifiedBy>
  <cp:revision>10</cp:revision>
  <dcterms:created xsi:type="dcterms:W3CDTF">2024-02-06T06:27:13Z</dcterms:created>
  <dcterms:modified xsi:type="dcterms:W3CDTF">2024-09-08T12:18:26Z</dcterms:modified>
</cp:coreProperties>
</file>

<file path=docProps/thumbnail.jpeg>
</file>